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56" r:id="rId3"/>
    <p:sldId id="260" r:id="rId4"/>
    <p:sldId id="261" r:id="rId5"/>
    <p:sldId id="272" r:id="rId6"/>
    <p:sldId id="273" r:id="rId7"/>
    <p:sldId id="274" r:id="rId8"/>
    <p:sldId id="275" r:id="rId9"/>
    <p:sldId id="276" r:id="rId10"/>
    <p:sldId id="277" r:id="rId11"/>
    <p:sldId id="279" r:id="rId12"/>
    <p:sldId id="282" r:id="rId13"/>
    <p:sldId id="264" r:id="rId14"/>
    <p:sldId id="263" r:id="rId15"/>
    <p:sldId id="265" r:id="rId16"/>
    <p:sldId id="280" r:id="rId17"/>
    <p:sldId id="281" r:id="rId18"/>
    <p:sldId id="266" r:id="rId19"/>
    <p:sldId id="267" r:id="rId20"/>
    <p:sldId id="268" r:id="rId21"/>
    <p:sldId id="269" r:id="rId22"/>
    <p:sldId id="270" r:id="rId23"/>
    <p:sldId id="271"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4660"/>
  </p:normalViewPr>
  <p:slideViewPr>
    <p:cSldViewPr snapToGrid="0" showGuides="1">
      <p:cViewPr varScale="1">
        <p:scale>
          <a:sx n="131" d="100"/>
          <a:sy n="131" d="100"/>
        </p:scale>
        <p:origin x="208" y="1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3871231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4077800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4053289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4259168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3882316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190208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2044445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161363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339869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332604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0BDA674-02EA-40C8-801F-A66FEFA907A2}" type="datetimeFigureOut">
              <a:rPr lang="fr-FR" smtClean="0"/>
              <a:pPr/>
              <a:t>27/07/2020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EDC9816-6E99-40FA-9701-D709224CF7A9}" type="slidenum">
              <a:rPr lang="fr-FR" smtClean="0"/>
              <a:pPr/>
              <a:t>‹N°›</a:t>
            </a:fld>
            <a:endParaRPr lang="fr-FR"/>
          </a:p>
        </p:txBody>
      </p:sp>
    </p:spTree>
    <p:extLst>
      <p:ext uri="{BB962C8B-B14F-4D97-AF65-F5344CB8AC3E}">
        <p14:creationId xmlns:p14="http://schemas.microsoft.com/office/powerpoint/2010/main" val="171708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BDA674-02EA-40C8-801F-A66FEFA907A2}" type="datetimeFigureOut">
              <a:rPr lang="fr-FR" smtClean="0"/>
              <a:pPr/>
              <a:t>27/07/2020</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C9816-6E99-40FA-9701-D709224CF7A9}" type="slidenum">
              <a:rPr lang="fr-FR" smtClean="0"/>
              <a:pPr/>
              <a:t>‹N°›</a:t>
            </a:fld>
            <a:endParaRPr lang="fr-FR"/>
          </a:p>
        </p:txBody>
      </p:sp>
    </p:spTree>
    <p:extLst>
      <p:ext uri="{BB962C8B-B14F-4D97-AF65-F5344CB8AC3E}">
        <p14:creationId xmlns:p14="http://schemas.microsoft.com/office/powerpoint/2010/main" val="419853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p:cNvGrpSpPr>
            <a:grpSpLocks/>
          </p:cNvGrpSpPr>
          <p:nvPr/>
        </p:nvGrpSpPr>
        <p:grpSpPr bwMode="auto">
          <a:xfrm>
            <a:off x="2917825" y="209550"/>
            <a:ext cx="6804025" cy="6438900"/>
            <a:chOff x="106887003" y="106279057"/>
            <a:chExt cx="6804000" cy="6680564"/>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87003" y="106279057"/>
              <a:ext cx="6804000" cy="66805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5"/>
            <p:cNvSpPr txBox="1">
              <a:spLocks noChangeArrowheads="1"/>
            </p:cNvSpPr>
            <p:nvPr/>
          </p:nvSpPr>
          <p:spPr bwMode="auto">
            <a:xfrm>
              <a:off x="110887098" y="110642400"/>
              <a:ext cx="2619477" cy="2317221"/>
            </a:xfrm>
            <a:prstGeom prst="rect">
              <a:avLst/>
            </a:prstGeom>
            <a:solidFill>
              <a:srgbClr val="ED7D31"/>
            </a:solidFill>
            <a:ln w="25400" algn="ctr">
              <a:solidFill>
                <a:srgbClr val="2D4E6B"/>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Calibri" panose="020F0502020204030204" pitchFamily="34" charset="0"/>
                </a:rPr>
                <a:t>Professeur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Calibri" panose="020F0502020204030204" pitchFamily="34" charset="0"/>
                </a:rPr>
                <a:t>collège et Lycée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en-US" sz="2200" b="0" i="0" u="none" strike="noStrike" cap="none" normalizeH="0" baseline="0">
                  <a:ln>
                    <a:noFill/>
                  </a:ln>
                  <a:solidFill>
                    <a:srgbClr val="000000"/>
                  </a:solidFill>
                  <a:effectLst/>
                  <a:latin typeface="Calibri" panose="020F0502020204030204" pitchFamily="34" charset="0"/>
                </a:rPr>
                <a:t>Créole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281425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fr-FR" b="1" dirty="0">
                <a:solidFill>
                  <a:srgbClr val="0070C0"/>
                </a:solidFill>
                <a:latin typeface="Times New Roman" pitchFamily="18" charset="0"/>
                <a:cs typeface="Times New Roman" pitchFamily="18" charset="0"/>
              </a:rPr>
              <a:t>MOUN I PÉ ABÒ</a:t>
            </a:r>
            <a:br>
              <a:rPr lang="fr-FR" b="1" dirty="0"/>
            </a:br>
            <a:r>
              <a:rPr lang="fr-FR" sz="3100" i="1" dirty="0">
                <a:latin typeface="Times New Roman" pitchFamily="18" charset="0"/>
                <a:cs typeface="Times New Roman" pitchFamily="18" charset="0"/>
              </a:rPr>
              <a:t>Publics visés </a:t>
            </a:r>
            <a:br>
              <a:rPr lang="fr-FR" i="1" dirty="0"/>
            </a:b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209730" y="1978091"/>
            <a:ext cx="8200053" cy="4180114"/>
          </a:xfrm>
        </p:spPr>
        <p:txBody>
          <a:bodyPr>
            <a:normAutofit fontScale="92500"/>
          </a:bodyPr>
          <a:lstStyle/>
          <a:p>
            <a:r>
              <a:rPr lang="fr-FR" sz="3200" dirty="0"/>
              <a:t>Titulaires d’une licence de LVR-créole, de sciences de l'éducation (LSED), de sciences du langage, de lettres et LVE,</a:t>
            </a:r>
          </a:p>
          <a:p>
            <a:r>
              <a:rPr lang="fr-FR" sz="3200" dirty="0"/>
              <a:t> personnels contractuels du Rectorat (disciplines : LVR créole, Lettres, Histoire-Géographie, LVE),</a:t>
            </a:r>
          </a:p>
          <a:p>
            <a:r>
              <a:rPr lang="fr-FR" sz="3200" dirty="0"/>
              <a:t>Titulaires d’un autre Master MEEF ou d’un Master professionnel dans le domaine de l’éducation,</a:t>
            </a:r>
          </a:p>
          <a:p>
            <a:r>
              <a:rPr lang="fr-FR" sz="3200" dirty="0"/>
              <a:t> Lauréats du CAPES (candidats libres) devant être titularisés.</a:t>
            </a:r>
          </a:p>
          <a:p>
            <a:endParaRPr lang="fr-FR" sz="3200" dirty="0"/>
          </a:p>
          <a:p>
            <a:pPr algn="ctr"/>
            <a:endParaRPr lang="fr-FR" sz="32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fr-FR" b="1" dirty="0">
                <a:solidFill>
                  <a:srgbClr val="0070C0"/>
                </a:solidFill>
                <a:latin typeface="Times New Roman" pitchFamily="18" charset="0"/>
                <a:cs typeface="Times New Roman" pitchFamily="18" charset="0"/>
              </a:rPr>
              <a:t>MÈT-A-LAFÈ</a:t>
            </a:r>
            <a:br>
              <a:rPr lang="fr-FR" b="1" dirty="0"/>
            </a:br>
            <a:r>
              <a:rPr lang="fr-FR" sz="3100" i="1" dirty="0">
                <a:latin typeface="Times New Roman" pitchFamily="18" charset="0"/>
                <a:cs typeface="Times New Roman" pitchFamily="18" charset="0"/>
              </a:rPr>
              <a:t>Professionnels d’encadrement</a:t>
            </a:r>
            <a:br>
              <a:rPr lang="fr-FR" i="1" dirty="0"/>
            </a:b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209730" y="1978091"/>
            <a:ext cx="8200053" cy="4180114"/>
          </a:xfrm>
        </p:spPr>
        <p:txBody>
          <a:bodyPr>
            <a:normAutofit/>
          </a:bodyPr>
          <a:lstStyle/>
          <a:p>
            <a:r>
              <a:rPr lang="fr-FR" sz="3200" dirty="0"/>
              <a:t>Enseignants-chercheurs (Sciences du langage, Linguistique, Histoire)</a:t>
            </a:r>
          </a:p>
          <a:p>
            <a:endParaRPr lang="fr-FR" sz="3200" dirty="0"/>
          </a:p>
          <a:p>
            <a:r>
              <a:rPr lang="fr-FR" sz="3200" dirty="0"/>
              <a:t> Enseignants agrégés (Lettres)</a:t>
            </a:r>
          </a:p>
          <a:p>
            <a:endParaRPr lang="fr-FR" sz="3200" dirty="0"/>
          </a:p>
          <a:p>
            <a:r>
              <a:rPr lang="fr-FR" sz="3200" dirty="0"/>
              <a:t>Enseignants certifiés (docteure, PFA, en LVR-créole, en Lettres, anglais, espagnol</a:t>
            </a:r>
            <a:r>
              <a:rPr lang="fr-FR" sz="3200"/>
              <a:t>, TICE)</a:t>
            </a:r>
            <a:endParaRPr lang="fr-FR" sz="3200"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fr-FR" b="1" dirty="0">
                <a:solidFill>
                  <a:srgbClr val="0070C0"/>
                </a:solidFill>
                <a:latin typeface="Times New Roman" pitchFamily="18" charset="0"/>
                <a:cs typeface="Times New Roman" pitchFamily="18" charset="0"/>
              </a:rPr>
              <a:t>ANNOU BOKANTÉ!</a:t>
            </a:r>
            <a:br>
              <a:rPr lang="fr-FR" b="1" dirty="0"/>
            </a:br>
            <a:r>
              <a:rPr lang="fr-FR" sz="3100" i="1" dirty="0">
                <a:latin typeface="Times New Roman" pitchFamily="18" charset="0"/>
                <a:cs typeface="Times New Roman" pitchFamily="18" charset="0"/>
              </a:rPr>
              <a:t>Échangeons!</a:t>
            </a:r>
            <a:br>
              <a:rPr lang="fr-FR" i="1" dirty="0"/>
            </a:b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Espace réservé du contenu 2"/>
          <p:cNvSpPr>
            <a:spLocks noGrp="1"/>
          </p:cNvSpPr>
          <p:nvPr>
            <p:ph idx="1"/>
          </p:nvPr>
        </p:nvSpPr>
        <p:spPr>
          <a:xfrm>
            <a:off x="3209925" y="1978025"/>
            <a:ext cx="8199438" cy="4179888"/>
          </a:xfrm>
        </p:spPr>
        <p:txBody>
          <a:bodyPr>
            <a:normAutofit/>
          </a:bodyPr>
          <a:lstStyle/>
          <a:p>
            <a:r>
              <a:rPr lang="fr-FR" sz="4800" dirty="0"/>
              <a:t> Espace privilégié pour l’étude de la langue, le parcours créole est aussi le lieu de la </a:t>
            </a:r>
            <a:r>
              <a:rPr lang="fr-FR" sz="4800"/>
              <a:t>connaissance approfondie de </a:t>
            </a:r>
            <a:r>
              <a:rPr lang="fr-FR" sz="4800" dirty="0"/>
              <a:t>la culture…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u="sng" dirty="0">
                <a:solidFill>
                  <a:srgbClr val="C00000"/>
                </a:solidFill>
              </a:rPr>
              <a:t>Un thème </a:t>
            </a:r>
            <a:r>
              <a:rPr lang="fr-FR" b="1" dirty="0">
                <a:solidFill>
                  <a:srgbClr val="C00000"/>
                </a:solidFill>
              </a:rPr>
              <a:t>: L’identité Culturelle</a:t>
            </a:r>
          </a:p>
        </p:txBody>
      </p:sp>
      <p:sp>
        <p:nvSpPr>
          <p:cNvPr id="3" name="Espace réservé du contenu 2"/>
          <p:cNvSpPr>
            <a:spLocks noGrp="1"/>
          </p:cNvSpPr>
          <p:nvPr>
            <p:ph idx="1"/>
          </p:nvPr>
        </p:nvSpPr>
        <p:spPr>
          <a:xfrm>
            <a:off x="195942" y="1825625"/>
            <a:ext cx="11795761" cy="4351338"/>
          </a:xfrm>
        </p:spPr>
        <p:txBody>
          <a:bodyPr>
            <a:normAutofit/>
          </a:bodyPr>
          <a:lstStyle/>
          <a:p>
            <a:r>
              <a:rPr lang="fr-FR" sz="4800" dirty="0"/>
              <a:t> Est-ce la langue ou le discours qui témoigne de l’identité culturelle du sujet parlant? </a:t>
            </a:r>
          </a:p>
          <a:p>
            <a:pPr>
              <a:buNone/>
            </a:pPr>
            <a:endParaRPr lang="fr-FR" sz="4800" dirty="0"/>
          </a:p>
          <a:p>
            <a:r>
              <a:rPr lang="fr-FR" sz="4800" dirty="0"/>
              <a:t> Qui, de la langue parlée ou du discours, définit réellement la dimension culturelle?</a:t>
            </a:r>
          </a:p>
        </p:txBody>
      </p:sp>
      <p:sp>
        <p:nvSpPr>
          <p:cNvPr id="4" name="Rectangle 3"/>
          <p:cNvSpPr/>
          <p:nvPr/>
        </p:nvSpPr>
        <p:spPr>
          <a:xfrm>
            <a:off x="504825" y="5715298"/>
            <a:ext cx="11182350" cy="923330"/>
          </a:xfrm>
          <a:prstGeom prst="rect">
            <a:avLst/>
          </a:prstGeom>
        </p:spPr>
        <p:txBody>
          <a:bodyPr wrap="square">
            <a:spAutoFit/>
          </a:bodyPr>
          <a:lstStyle/>
          <a:p>
            <a:r>
              <a:rPr lang="fr-FR" b="0" i="0" dirty="0">
                <a:solidFill>
                  <a:srgbClr val="2B2B2B"/>
                </a:solidFill>
                <a:effectLst/>
                <a:latin typeface="Lato"/>
              </a:rPr>
              <a:t>Réflexion d’après Patrick </a:t>
            </a:r>
            <a:r>
              <a:rPr lang="fr-FR" b="0" i="0" dirty="0" err="1">
                <a:solidFill>
                  <a:srgbClr val="2B2B2B"/>
                </a:solidFill>
                <a:effectLst/>
                <a:latin typeface="Lato"/>
              </a:rPr>
              <a:t>Charaudeau</a:t>
            </a:r>
            <a:r>
              <a:rPr lang="fr-FR" b="0" i="0" dirty="0">
                <a:solidFill>
                  <a:srgbClr val="2B2B2B"/>
                </a:solidFill>
                <a:effectLst/>
                <a:latin typeface="Lato"/>
              </a:rPr>
              <a:t> est le fondateur du Centre d’analyse du discours de l’Université Paris XIII, il est professeur émérite en sciences du langage et chercheur au Laboratoire de Communication et Politique (LCP) du CNRS.</a:t>
            </a:r>
            <a:endParaRPr lang="fr-FR" dirty="0"/>
          </a:p>
        </p:txBody>
      </p:sp>
    </p:spTree>
    <p:extLst>
      <p:ext uri="{BB962C8B-B14F-4D97-AF65-F5344CB8AC3E}">
        <p14:creationId xmlns:p14="http://schemas.microsoft.com/office/powerpoint/2010/main" val="3189088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3483" y="1005185"/>
            <a:ext cx="2245038" cy="1754326"/>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L</a:t>
            </a:r>
            <a:r>
              <a:rPr lang="fr-FR" sz="5400" b="0" cap="none" spc="0" dirty="0">
                <a:ln w="0"/>
                <a:solidFill>
                  <a:schemeClr val="tx1"/>
                </a:solidFill>
                <a:effectLst>
                  <a:outerShdw blurRad="38100" dist="19050" dir="2700000" algn="tl" rotWithShape="0">
                    <a:schemeClr val="dk1">
                      <a:alpha val="40000"/>
                    </a:schemeClr>
                  </a:outerShdw>
                </a:effectLst>
              </a:rPr>
              <a:t>angue</a:t>
            </a:r>
          </a:p>
          <a:p>
            <a:pPr algn="ctr"/>
            <a:r>
              <a:rPr lang="fr-FR" sz="5400" dirty="0">
                <a:ln w="0"/>
                <a:effectLst>
                  <a:outerShdw blurRad="38100" dist="19050" dir="2700000" algn="tl" rotWithShape="0">
                    <a:schemeClr val="dk1">
                      <a:alpha val="40000"/>
                    </a:schemeClr>
                  </a:outerShdw>
                </a:effectLst>
              </a:rPr>
              <a:t>créole?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4666931" y="4191000"/>
            <a:ext cx="2558714" cy="923330"/>
          </a:xfrm>
          <a:prstGeom prst="rect">
            <a:avLst/>
          </a:prstGeom>
          <a:noFill/>
        </p:spPr>
        <p:txBody>
          <a:bodyPr wrap="non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Discours</a:t>
            </a:r>
          </a:p>
        </p:txBody>
      </p:sp>
      <p:sp>
        <p:nvSpPr>
          <p:cNvPr id="6" name="Rectangle 5"/>
          <p:cNvSpPr/>
          <p:nvPr/>
        </p:nvSpPr>
        <p:spPr>
          <a:xfrm>
            <a:off x="7987216" y="1005185"/>
            <a:ext cx="3157147" cy="1754326"/>
          </a:xfrm>
          <a:prstGeom prst="rect">
            <a:avLst/>
          </a:prstGeom>
          <a:noFill/>
        </p:spPr>
        <p:txBody>
          <a:bodyPr wrap="none" lIns="91440" tIns="45720" rIns="91440" bIns="45720">
            <a:spAutoFit/>
          </a:bodyPr>
          <a:lstStyle/>
          <a:p>
            <a:pPr algn="ctr"/>
            <a:r>
              <a:rPr lang="fr-FR" sz="5400" dirty="0">
                <a:ln w="0"/>
                <a:effectLst>
                  <a:outerShdw blurRad="38100" dist="19050" dir="2700000" algn="tl" rotWithShape="0">
                    <a:schemeClr val="dk1">
                      <a:alpha val="40000"/>
                    </a:schemeClr>
                  </a:outerShdw>
                </a:effectLst>
              </a:rPr>
              <a:t>Identité </a:t>
            </a:r>
          </a:p>
          <a:p>
            <a:pPr algn="ctr"/>
            <a:r>
              <a:rPr lang="fr-FR" sz="5400" dirty="0">
                <a:ln w="0"/>
                <a:effectLst>
                  <a:outerShdw blurRad="38100" dist="19050" dir="2700000" algn="tl" rotWithShape="0">
                    <a:schemeClr val="dk1">
                      <a:alpha val="40000"/>
                    </a:schemeClr>
                  </a:outerShdw>
                </a:effectLst>
              </a:rPr>
              <a:t>culturelle?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95264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7800" y="0"/>
            <a:ext cx="9296400" cy="6186309"/>
          </a:xfrm>
          <a:prstGeom prst="rect">
            <a:avLst/>
          </a:prstGeom>
        </p:spPr>
        <p:txBody>
          <a:bodyPr wrap="square">
            <a:spAutoFit/>
          </a:bodyPr>
          <a:lstStyle/>
          <a:p>
            <a:pPr algn="ctr"/>
            <a:r>
              <a:rPr lang="fr-FR" sz="4400" b="0" i="0" dirty="0">
                <a:solidFill>
                  <a:srgbClr val="2B2B2B"/>
                </a:solidFill>
                <a:effectLst/>
                <a:latin typeface="Lato"/>
              </a:rPr>
              <a:t>Faut-il distinguer</a:t>
            </a:r>
          </a:p>
          <a:p>
            <a:pPr algn="ctr"/>
            <a:endParaRPr lang="fr-FR" sz="4400" b="0" i="0" dirty="0">
              <a:solidFill>
                <a:srgbClr val="2B2B2B"/>
              </a:solidFill>
              <a:effectLst/>
              <a:latin typeface="Lato"/>
            </a:endParaRPr>
          </a:p>
          <a:p>
            <a:pPr algn="ctr"/>
            <a:r>
              <a:rPr lang="fr-FR" sz="4400" b="0" i="0" dirty="0">
                <a:solidFill>
                  <a:srgbClr val="2B2B2B"/>
                </a:solidFill>
                <a:effectLst/>
                <a:latin typeface="Lato"/>
              </a:rPr>
              <a:t> </a:t>
            </a:r>
            <a:r>
              <a:rPr lang="fr-FR" sz="4400" b="0" i="0" dirty="0">
                <a:solidFill>
                  <a:srgbClr val="FF0000"/>
                </a:solidFill>
                <a:effectLst/>
                <a:latin typeface="Lato"/>
              </a:rPr>
              <a:t>Identité linguistique</a:t>
            </a:r>
          </a:p>
          <a:p>
            <a:pPr algn="ctr"/>
            <a:r>
              <a:rPr lang="fr-FR" sz="4400" b="0" i="0" dirty="0">
                <a:solidFill>
                  <a:srgbClr val="2B2B2B"/>
                </a:solidFill>
                <a:effectLst/>
                <a:latin typeface="Lato"/>
              </a:rPr>
              <a:t> </a:t>
            </a:r>
          </a:p>
          <a:p>
            <a:pPr algn="ctr"/>
            <a:r>
              <a:rPr lang="fr-FR" sz="4400" b="0" i="1" dirty="0">
                <a:solidFill>
                  <a:srgbClr val="2B2B2B"/>
                </a:solidFill>
                <a:effectLst/>
                <a:latin typeface="Lato"/>
              </a:rPr>
              <a:t>et</a:t>
            </a:r>
            <a:r>
              <a:rPr lang="fr-FR" sz="4400" b="0" i="0" dirty="0">
                <a:solidFill>
                  <a:srgbClr val="2B2B2B"/>
                </a:solidFill>
                <a:effectLst/>
                <a:latin typeface="Lato"/>
              </a:rPr>
              <a:t> </a:t>
            </a:r>
          </a:p>
          <a:p>
            <a:pPr algn="ctr"/>
            <a:endParaRPr lang="fr-FR" sz="4400" b="0" i="0" dirty="0">
              <a:solidFill>
                <a:srgbClr val="2B2B2B"/>
              </a:solidFill>
              <a:effectLst/>
              <a:latin typeface="Lato"/>
            </a:endParaRPr>
          </a:p>
          <a:p>
            <a:pPr algn="ctr"/>
            <a:r>
              <a:rPr lang="fr-FR" sz="4400" dirty="0">
                <a:solidFill>
                  <a:srgbClr val="FF0000"/>
                </a:solidFill>
                <a:latin typeface="Lato"/>
              </a:rPr>
              <a:t>I</a:t>
            </a:r>
            <a:r>
              <a:rPr lang="fr-FR" sz="4400" b="0" i="0" dirty="0">
                <a:solidFill>
                  <a:srgbClr val="FF0000"/>
                </a:solidFill>
                <a:effectLst/>
                <a:latin typeface="Lato"/>
              </a:rPr>
              <a:t>dentité discursive,</a:t>
            </a:r>
          </a:p>
          <a:p>
            <a:pPr algn="ctr"/>
            <a:r>
              <a:rPr lang="fr-FR" sz="4400" b="0" i="0" dirty="0">
                <a:solidFill>
                  <a:srgbClr val="2B2B2B"/>
                </a:solidFill>
                <a:effectLst/>
                <a:latin typeface="Lato"/>
              </a:rPr>
              <a:t> </a:t>
            </a:r>
          </a:p>
          <a:p>
            <a:pPr algn="ctr"/>
            <a:r>
              <a:rPr lang="fr-FR" sz="4400" i="1" dirty="0">
                <a:solidFill>
                  <a:srgbClr val="2B2B2B"/>
                </a:solidFill>
                <a:latin typeface="Lato"/>
              </a:rPr>
              <a:t>(</a:t>
            </a:r>
            <a:r>
              <a:rPr lang="fr-FR" sz="4400" b="0" i="1" dirty="0">
                <a:solidFill>
                  <a:srgbClr val="2B2B2B"/>
                </a:solidFill>
                <a:effectLst/>
                <a:latin typeface="Lato"/>
              </a:rPr>
              <a:t>très souvent confondues</a:t>
            </a:r>
            <a:r>
              <a:rPr lang="fr-FR" sz="4400" b="0" i="0" dirty="0">
                <a:solidFill>
                  <a:srgbClr val="2B2B2B"/>
                </a:solidFill>
                <a:effectLst/>
                <a:latin typeface="Lato"/>
              </a:rPr>
              <a:t>)</a:t>
            </a:r>
            <a:endParaRPr lang="fr-FR" sz="4400" dirty="0"/>
          </a:p>
        </p:txBody>
      </p:sp>
    </p:spTree>
    <p:extLst>
      <p:ext uri="{BB962C8B-B14F-4D97-AF65-F5344CB8AC3E}">
        <p14:creationId xmlns:p14="http://schemas.microsoft.com/office/powerpoint/2010/main" val="333653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20200616-WA0040">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2939142" y="1816294"/>
            <a:ext cx="6120881" cy="4351338"/>
          </a:xfrm>
        </p:spPr>
      </p:pic>
      <p:sp>
        <p:nvSpPr>
          <p:cNvPr id="5" name="ZoneTexte 4"/>
          <p:cNvSpPr txBox="1"/>
          <p:nvPr/>
        </p:nvSpPr>
        <p:spPr>
          <a:xfrm>
            <a:off x="653143" y="821094"/>
            <a:ext cx="3433665" cy="369332"/>
          </a:xfrm>
          <a:prstGeom prst="rect">
            <a:avLst/>
          </a:prstGeom>
          <a:noFill/>
        </p:spPr>
        <p:txBody>
          <a:bodyPr wrap="square" rtlCol="0">
            <a:spAutoFit/>
          </a:bodyPr>
          <a:lstStyle/>
          <a:p>
            <a:r>
              <a:rPr lang="fr-FR" dirty="0" err="1"/>
              <a:t>Témwagnaj</a:t>
            </a:r>
            <a:r>
              <a:rPr lang="fr-FR" dirty="0"/>
              <a:t> on </a:t>
            </a:r>
            <a:r>
              <a:rPr lang="fr-FR" dirty="0" err="1"/>
              <a:t>étidyant</a:t>
            </a:r>
            <a:r>
              <a:rPr lang="fr-FR" dirty="0"/>
              <a:t> a M1</a:t>
            </a:r>
          </a:p>
        </p:txBody>
      </p:sp>
    </p:spTree>
    <p:extLst>
      <p:ext uri="{BB962C8B-B14F-4D97-AF65-F5344CB8AC3E}">
        <p14:creationId xmlns:p14="http://schemas.microsoft.com/office/powerpoint/2010/main" val="2869338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GRENNSÈL A ON ÉTIDYANT A M2</a:t>
            </a:r>
          </a:p>
        </p:txBody>
      </p:sp>
      <p:pic>
        <p:nvPicPr>
          <p:cNvPr id="4" name="AUD-20200616-WA0038 (1)">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cstate="print"/>
          <a:stretch>
            <a:fillRect/>
          </a:stretch>
        </p:blipFill>
        <p:spPr>
          <a:xfrm>
            <a:off x="4506685" y="2037961"/>
            <a:ext cx="3638939" cy="3638939"/>
          </a:xfrm>
        </p:spPr>
      </p:pic>
    </p:spTree>
    <p:extLst>
      <p:ext uri="{BB962C8B-B14F-4D97-AF65-F5344CB8AC3E}">
        <p14:creationId xmlns:p14="http://schemas.microsoft.com/office/powerpoint/2010/main" val="4165101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01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1950" y="612844"/>
            <a:ext cx="10991850" cy="6186309"/>
          </a:xfrm>
          <a:prstGeom prst="rect">
            <a:avLst/>
          </a:prstGeom>
        </p:spPr>
        <p:txBody>
          <a:bodyPr wrap="square">
            <a:spAutoFit/>
          </a:bodyPr>
          <a:lstStyle/>
          <a:p>
            <a:pPr algn="just"/>
            <a:r>
              <a:rPr lang="fr-FR" sz="3600" b="0" i="0" dirty="0">
                <a:solidFill>
                  <a:srgbClr val="2B2B2B"/>
                </a:solidFill>
                <a:effectLst/>
                <a:latin typeface="Lato"/>
              </a:rPr>
              <a:t>Pour </a:t>
            </a:r>
            <a:r>
              <a:rPr lang="fr-FR" sz="3600" b="0" i="0" dirty="0" err="1">
                <a:solidFill>
                  <a:srgbClr val="2B2B2B"/>
                </a:solidFill>
                <a:effectLst/>
                <a:latin typeface="Lato"/>
              </a:rPr>
              <a:t>Charaudeau</a:t>
            </a:r>
            <a:r>
              <a:rPr lang="fr-FR" sz="3600" b="0" i="0" dirty="0">
                <a:solidFill>
                  <a:srgbClr val="2B2B2B"/>
                </a:solidFill>
                <a:effectLst/>
                <a:latin typeface="Lato"/>
              </a:rPr>
              <a:t>, 4 compétences constituent les conditions de la communication langagière:</a:t>
            </a:r>
          </a:p>
          <a:p>
            <a:pPr algn="just"/>
            <a:endParaRPr lang="fr-FR" sz="3600" b="0" i="0" dirty="0">
              <a:solidFill>
                <a:srgbClr val="2B2B2B"/>
              </a:solidFill>
              <a:effectLst/>
              <a:latin typeface="Lato"/>
            </a:endParaRPr>
          </a:p>
          <a:p>
            <a:pPr algn="just"/>
            <a:r>
              <a:rPr lang="fr-FR" sz="3600" dirty="0">
                <a:solidFill>
                  <a:srgbClr val="2B2B2B"/>
                </a:solidFill>
                <a:latin typeface="Lato"/>
              </a:rPr>
              <a:t>1- La compétence situationnelle</a:t>
            </a:r>
          </a:p>
          <a:p>
            <a:pPr algn="just"/>
            <a:r>
              <a:rPr lang="fr-FR" sz="3600" dirty="0">
                <a:solidFill>
                  <a:srgbClr val="2B2B2B"/>
                </a:solidFill>
                <a:latin typeface="Lato"/>
              </a:rPr>
              <a:t>2- La compétence discursive</a:t>
            </a:r>
          </a:p>
          <a:p>
            <a:pPr algn="just"/>
            <a:r>
              <a:rPr lang="fr-FR" sz="3600" dirty="0">
                <a:solidFill>
                  <a:srgbClr val="2B2B2B"/>
                </a:solidFill>
                <a:latin typeface="Lato"/>
              </a:rPr>
              <a:t>3- La compétence sémantique</a:t>
            </a:r>
          </a:p>
          <a:p>
            <a:pPr algn="just"/>
            <a:r>
              <a:rPr lang="fr-FR" sz="3600" dirty="0">
                <a:solidFill>
                  <a:srgbClr val="2B2B2B"/>
                </a:solidFill>
                <a:latin typeface="Lato"/>
              </a:rPr>
              <a:t>4- La compétence sémiologique</a:t>
            </a:r>
          </a:p>
          <a:p>
            <a:pPr algn="just"/>
            <a:endParaRPr lang="fr-FR" sz="3600" dirty="0">
              <a:solidFill>
                <a:srgbClr val="2B2B2B"/>
              </a:solidFill>
              <a:latin typeface="Lato"/>
            </a:endParaRPr>
          </a:p>
          <a:p>
            <a:pPr algn="just"/>
            <a:r>
              <a:rPr lang="fr-FR" sz="3600" b="0" i="0" dirty="0">
                <a:solidFill>
                  <a:srgbClr val="2B2B2B"/>
                </a:solidFill>
                <a:effectLst/>
                <a:latin typeface="Lato"/>
              </a:rPr>
              <a:t> </a:t>
            </a:r>
            <a:r>
              <a:rPr lang="fr-FR" sz="3600" i="1" dirty="0">
                <a:solidFill>
                  <a:srgbClr val="2B2B2B"/>
                </a:solidFill>
                <a:latin typeface="Lato"/>
              </a:rPr>
              <a:t>C</a:t>
            </a:r>
            <a:r>
              <a:rPr lang="fr-FR" sz="3600" b="0" i="1" dirty="0">
                <a:solidFill>
                  <a:srgbClr val="2B2B2B"/>
                </a:solidFill>
                <a:effectLst/>
                <a:latin typeface="Lato"/>
              </a:rPr>
              <a:t>’est à travers l’articulation des trois premières compétences que se construisent les identités culturelles.</a:t>
            </a:r>
            <a:endParaRPr lang="fr-FR" sz="3600" i="1" dirty="0"/>
          </a:p>
        </p:txBody>
      </p:sp>
    </p:spTree>
    <p:extLst>
      <p:ext uri="{BB962C8B-B14F-4D97-AF65-F5344CB8AC3E}">
        <p14:creationId xmlns:p14="http://schemas.microsoft.com/office/powerpoint/2010/main" val="3352271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390650"/>
            <a:ext cx="11010900" cy="4524315"/>
          </a:xfrm>
          <a:prstGeom prst="rect">
            <a:avLst/>
          </a:prstGeom>
        </p:spPr>
        <p:txBody>
          <a:bodyPr wrap="square">
            <a:spAutoFit/>
          </a:bodyPr>
          <a:lstStyle/>
          <a:p>
            <a:pPr algn="just" fontAlgn="base"/>
            <a:r>
              <a:rPr lang="fr-FR" sz="3600" b="0" i="0" dirty="0">
                <a:solidFill>
                  <a:srgbClr val="2B2B2B"/>
                </a:solidFill>
                <a:effectLst/>
                <a:latin typeface="Lato"/>
              </a:rPr>
              <a:t>1 –  La compétence situationnelle est la capacité à construire son discours en fonction de ses interlocuteurs, de la visée discursive et du propos (thème) de l’échange.</a:t>
            </a:r>
          </a:p>
          <a:p>
            <a:pPr algn="just" fontAlgn="base"/>
            <a:endParaRPr lang="fr-FR" sz="3600" b="0" i="0" dirty="0">
              <a:solidFill>
                <a:srgbClr val="2B2B2B"/>
              </a:solidFill>
              <a:effectLst/>
              <a:latin typeface="Lato"/>
            </a:endParaRPr>
          </a:p>
          <a:p>
            <a:pPr algn="just" fontAlgn="base"/>
            <a:r>
              <a:rPr lang="fr-FR" sz="3600" b="0" i="0" dirty="0">
                <a:solidFill>
                  <a:srgbClr val="2B2B2B"/>
                </a:solidFill>
                <a:effectLst/>
                <a:latin typeface="Lato"/>
              </a:rPr>
              <a:t>A ce niveau de compétence, nous pouvons observer comment chaque communauté culturelle aborde les différentes situations de communication.</a:t>
            </a:r>
          </a:p>
        </p:txBody>
      </p:sp>
    </p:spTree>
    <p:extLst>
      <p:ext uri="{BB962C8B-B14F-4D97-AF65-F5344CB8AC3E}">
        <p14:creationId xmlns:p14="http://schemas.microsoft.com/office/powerpoint/2010/main" val="1231778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996" y="737262"/>
            <a:ext cx="4902855" cy="21281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7101" y="3186286"/>
            <a:ext cx="7679703" cy="2739211"/>
          </a:xfrm>
          <a:prstGeom prst="rect">
            <a:avLst/>
          </a:prstGeom>
        </p:spPr>
        <p:txBody>
          <a:bodyPr wrap="square">
            <a:spAutoFit/>
          </a:bodyPr>
          <a:lstStyle/>
          <a:p>
            <a:pPr algn="ctr"/>
            <a:r>
              <a:rPr lang="fr-FR" sz="3200" dirty="0">
                <a:latin typeface="Algerian" panose="04020705040A02060702" pitchFamily="82" charset="0"/>
              </a:rPr>
              <a:t>FAITES DE VOTRE RÉUSSITE UNE PRIORITÉ.</a:t>
            </a:r>
          </a:p>
          <a:p>
            <a:pPr algn="ctr"/>
            <a:endParaRPr lang="fr-FR" dirty="0"/>
          </a:p>
          <a:p>
            <a:pPr algn="ctr"/>
            <a:endParaRPr lang="fr-FR" dirty="0"/>
          </a:p>
          <a:p>
            <a:pPr algn="ctr"/>
            <a:endParaRPr lang="fr-FR" dirty="0"/>
          </a:p>
          <a:p>
            <a:pPr algn="ctr"/>
            <a:endParaRPr lang="fr-FR" dirty="0"/>
          </a:p>
          <a:p>
            <a:pPr algn="ctr"/>
            <a:r>
              <a:rPr lang="fr-FR" dirty="0"/>
              <a:t>L’INSPE de l'académie de la Guadeloupe propose de nombreuses formations aux métiers de l’enseignement, de l’éducation et de la formation.</a:t>
            </a:r>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91069"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33936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850" y="1166842"/>
            <a:ext cx="11220450" cy="4524315"/>
          </a:xfrm>
          <a:prstGeom prst="rect">
            <a:avLst/>
          </a:prstGeom>
        </p:spPr>
        <p:txBody>
          <a:bodyPr wrap="square">
            <a:spAutoFit/>
          </a:bodyPr>
          <a:lstStyle/>
          <a:p>
            <a:pPr algn="just"/>
            <a:r>
              <a:rPr lang="fr-FR" sz="3600" b="0" i="0" dirty="0">
                <a:solidFill>
                  <a:srgbClr val="2B2B2B"/>
                </a:solidFill>
                <a:effectLst/>
                <a:latin typeface="Lato"/>
              </a:rPr>
              <a:t>2- La compétence discursive est l’aptitude à reconnaitre les procédés de mise en scène énonciatif, narratif, explicatif, etc.  </a:t>
            </a:r>
          </a:p>
          <a:p>
            <a:pPr algn="just"/>
            <a:endParaRPr lang="fr-FR" sz="3600" dirty="0">
              <a:solidFill>
                <a:srgbClr val="2B2B2B"/>
              </a:solidFill>
              <a:latin typeface="Lato"/>
            </a:endParaRPr>
          </a:p>
          <a:p>
            <a:pPr algn="just"/>
            <a:r>
              <a:rPr lang="fr-FR" sz="3600" b="0" i="0" dirty="0">
                <a:solidFill>
                  <a:srgbClr val="2B2B2B"/>
                </a:solidFill>
                <a:effectLst/>
                <a:latin typeface="Lato"/>
              </a:rPr>
              <a:t>En effet,  d’une communauté à une autre,  les rituels langagiers diffèrent et  témoignent de la façon dont chaque communauté culturelle développe ses propres modes de pensée.</a:t>
            </a:r>
            <a:endParaRPr lang="fr-FR" sz="3600" dirty="0"/>
          </a:p>
        </p:txBody>
      </p:sp>
    </p:spTree>
    <p:extLst>
      <p:ext uri="{BB962C8B-B14F-4D97-AF65-F5344CB8AC3E}">
        <p14:creationId xmlns:p14="http://schemas.microsoft.com/office/powerpoint/2010/main" val="125233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725" y="837337"/>
            <a:ext cx="11258550" cy="5078313"/>
          </a:xfrm>
          <a:prstGeom prst="rect">
            <a:avLst/>
          </a:prstGeom>
        </p:spPr>
        <p:txBody>
          <a:bodyPr wrap="square">
            <a:spAutoFit/>
          </a:bodyPr>
          <a:lstStyle/>
          <a:p>
            <a:r>
              <a:rPr lang="fr-FR" sz="3600" b="0" i="0" dirty="0">
                <a:solidFill>
                  <a:srgbClr val="2B2B2B"/>
                </a:solidFill>
                <a:effectLst/>
                <a:latin typeface="Lato"/>
              </a:rPr>
              <a:t>3- De la compétence sémantique. Sur ce point, l’auteur distingue deux types de savoirs: </a:t>
            </a:r>
          </a:p>
          <a:p>
            <a:r>
              <a:rPr lang="fr-FR" sz="3600" b="0" i="0" dirty="0">
                <a:solidFill>
                  <a:srgbClr val="2B2B2B"/>
                </a:solidFill>
                <a:effectLst/>
                <a:latin typeface="Lato"/>
              </a:rPr>
              <a:t> </a:t>
            </a:r>
          </a:p>
          <a:p>
            <a:pPr marL="571500" indent="-571500">
              <a:buFontTx/>
              <a:buChar char="-"/>
            </a:pPr>
            <a:r>
              <a:rPr lang="fr-FR" sz="3600" b="0" i="0" dirty="0">
                <a:solidFill>
                  <a:srgbClr val="2B2B2B"/>
                </a:solidFill>
                <a:effectLst/>
                <a:latin typeface="Lato"/>
              </a:rPr>
              <a:t>les savoirs de connaissance qui correspondent à des perceptions objectives sur le monde (la terre tourne autour du soleil)  </a:t>
            </a:r>
          </a:p>
          <a:p>
            <a:pPr marL="571500" indent="-571500">
              <a:buFontTx/>
              <a:buChar char="-"/>
            </a:pPr>
            <a:endParaRPr lang="fr-FR" sz="3600" b="0" i="0" dirty="0">
              <a:solidFill>
                <a:srgbClr val="2B2B2B"/>
              </a:solidFill>
              <a:effectLst/>
              <a:latin typeface="Lato"/>
            </a:endParaRPr>
          </a:p>
          <a:p>
            <a:r>
              <a:rPr lang="fr-FR" sz="3600" b="0" i="0" dirty="0">
                <a:solidFill>
                  <a:srgbClr val="2B2B2B"/>
                </a:solidFill>
                <a:effectLst/>
                <a:latin typeface="Lato"/>
              </a:rPr>
              <a:t>- les savoirs de croyance qui correspondent à un système de valeur qui circule dans un groupe social.</a:t>
            </a:r>
            <a:endParaRPr lang="fr-FR" sz="3600" dirty="0"/>
          </a:p>
        </p:txBody>
      </p:sp>
    </p:spTree>
    <p:extLst>
      <p:ext uri="{BB962C8B-B14F-4D97-AF65-F5344CB8AC3E}">
        <p14:creationId xmlns:p14="http://schemas.microsoft.com/office/powerpoint/2010/main" val="132643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2450" y="1661636"/>
            <a:ext cx="10782300" cy="2862322"/>
          </a:xfrm>
          <a:prstGeom prst="rect">
            <a:avLst/>
          </a:prstGeom>
        </p:spPr>
        <p:txBody>
          <a:bodyPr wrap="square">
            <a:spAutoFit/>
          </a:bodyPr>
          <a:lstStyle/>
          <a:p>
            <a:pPr algn="just"/>
            <a:r>
              <a:rPr lang="fr-FR" sz="3600" b="0" i="0" dirty="0">
                <a:solidFill>
                  <a:srgbClr val="2B2B2B"/>
                </a:solidFill>
                <a:effectLst/>
                <a:latin typeface="Lato"/>
              </a:rPr>
              <a:t>4-  La compétence sémiologique exige, elle, du sujet qui communique qu’il soit apte à reconnaitre et manipuler aussi bien la forme des signes que les règles de combinaison ; c’est à ce niveau de compétence que se construisent phrase et texte.</a:t>
            </a:r>
            <a:endParaRPr lang="fr-FR" sz="3600" dirty="0"/>
          </a:p>
        </p:txBody>
      </p:sp>
    </p:spTree>
    <p:extLst>
      <p:ext uri="{BB962C8B-B14F-4D97-AF65-F5344CB8AC3E}">
        <p14:creationId xmlns:p14="http://schemas.microsoft.com/office/powerpoint/2010/main" val="1444275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55938"/>
            <a:ext cx="11449050" cy="5632311"/>
          </a:xfrm>
          <a:prstGeom prst="rect">
            <a:avLst/>
          </a:prstGeom>
        </p:spPr>
        <p:txBody>
          <a:bodyPr wrap="square">
            <a:spAutoFit/>
          </a:bodyPr>
          <a:lstStyle/>
          <a:p>
            <a:pPr algn="just" fontAlgn="base"/>
            <a:r>
              <a:rPr lang="fr-FR" sz="3600" b="0" i="0" dirty="0">
                <a:solidFill>
                  <a:srgbClr val="2B2B2B"/>
                </a:solidFill>
                <a:effectLst/>
                <a:latin typeface="Lato"/>
              </a:rPr>
              <a:t>En conclusion, cet extrait d’article présent permet de s’interroger  sur  toute la complexité des questions de langue/ discours et de culture. </a:t>
            </a:r>
          </a:p>
          <a:p>
            <a:pPr algn="just" fontAlgn="base"/>
            <a:r>
              <a:rPr lang="fr-FR" sz="3600" b="0" i="0" dirty="0">
                <a:solidFill>
                  <a:srgbClr val="2B2B2B"/>
                </a:solidFill>
                <a:effectLst/>
                <a:latin typeface="Lato"/>
              </a:rPr>
              <a:t>L’ouverture sur des pistes d’enseignement peuvent inciter  à approfondir son étude sur ces questions.</a:t>
            </a:r>
          </a:p>
          <a:p>
            <a:pPr algn="just" fontAlgn="base"/>
            <a:endParaRPr lang="fr-FR" sz="3600" b="0" i="0" dirty="0">
              <a:solidFill>
                <a:srgbClr val="2B2B2B"/>
              </a:solidFill>
              <a:effectLst/>
              <a:latin typeface="Lato"/>
            </a:endParaRPr>
          </a:p>
          <a:p>
            <a:pPr algn="just" fontAlgn="base"/>
            <a:r>
              <a:rPr lang="fr-FR" sz="3600" b="0" i="0" dirty="0">
                <a:solidFill>
                  <a:srgbClr val="2B2B2B"/>
                </a:solidFill>
                <a:effectLst/>
                <a:latin typeface="Lato"/>
              </a:rPr>
              <a:t>En tant que futurs enseignant(e)s de langue vivante régionale Créole , il s’agit d’intégrer cette notion de culture dans l’essence même de l’apprentissage de la  langue. </a:t>
            </a:r>
          </a:p>
        </p:txBody>
      </p:sp>
      <p:sp>
        <p:nvSpPr>
          <p:cNvPr id="5" name="Rectangle 4"/>
          <p:cNvSpPr/>
          <p:nvPr/>
        </p:nvSpPr>
        <p:spPr>
          <a:xfrm>
            <a:off x="104775" y="6032898"/>
            <a:ext cx="11982450" cy="646331"/>
          </a:xfrm>
          <a:prstGeom prst="rect">
            <a:avLst/>
          </a:prstGeom>
        </p:spPr>
        <p:txBody>
          <a:bodyPr wrap="square">
            <a:spAutoFit/>
          </a:bodyPr>
          <a:lstStyle/>
          <a:p>
            <a:r>
              <a:rPr lang="fr-FR" b="1" i="1" dirty="0" err="1">
                <a:solidFill>
                  <a:srgbClr val="2B2B2B"/>
                </a:solidFill>
                <a:effectLst/>
                <a:latin typeface="Lato"/>
              </a:rPr>
              <a:t>Charaudeau</a:t>
            </a:r>
            <a:r>
              <a:rPr lang="fr-FR" b="1" i="1" dirty="0">
                <a:solidFill>
                  <a:srgbClr val="2B2B2B"/>
                </a:solidFill>
                <a:effectLst/>
                <a:latin typeface="Lato"/>
              </a:rPr>
              <a:t>, P. (2001). Langue, discours et identité culturelle. Études de linguistique appliquée, 123-124, 341-348.</a:t>
            </a:r>
            <a:endParaRPr lang="fr-FR" b="1" i="1" dirty="0"/>
          </a:p>
        </p:txBody>
      </p:sp>
    </p:spTree>
    <p:extLst>
      <p:ext uri="{BB962C8B-B14F-4D97-AF65-F5344CB8AC3E}">
        <p14:creationId xmlns:p14="http://schemas.microsoft.com/office/powerpoint/2010/main" val="3955321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7996" y="737262"/>
            <a:ext cx="4902855" cy="21281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07101" y="3186286"/>
            <a:ext cx="7679703" cy="2400657"/>
          </a:xfrm>
          <a:prstGeom prst="rect">
            <a:avLst/>
          </a:prstGeom>
        </p:spPr>
        <p:txBody>
          <a:bodyPr wrap="square">
            <a:spAutoFit/>
          </a:bodyPr>
          <a:lstStyle/>
          <a:p>
            <a:pPr algn="ctr"/>
            <a:r>
              <a:rPr lang="fr-FR" sz="3200" dirty="0">
                <a:solidFill>
                  <a:schemeClr val="accent2"/>
                </a:solidFill>
                <a:latin typeface="Algerian" panose="04020705040A02060702" pitchFamily="82" charset="0"/>
              </a:rPr>
              <a:t>Bal fini, </a:t>
            </a:r>
            <a:r>
              <a:rPr lang="fr-FR" sz="3200" dirty="0" err="1">
                <a:solidFill>
                  <a:schemeClr val="accent2"/>
                </a:solidFill>
                <a:latin typeface="Algerian" panose="04020705040A02060702" pitchFamily="82" charset="0"/>
              </a:rPr>
              <a:t>Vyolon</a:t>
            </a:r>
            <a:r>
              <a:rPr lang="fr-FR" sz="3200" dirty="0">
                <a:solidFill>
                  <a:schemeClr val="accent2"/>
                </a:solidFill>
                <a:latin typeface="Algerian" panose="04020705040A02060702" pitchFamily="82" charset="0"/>
              </a:rPr>
              <a:t> an </a:t>
            </a:r>
            <a:r>
              <a:rPr lang="fr-FR" sz="3200" dirty="0" err="1">
                <a:solidFill>
                  <a:schemeClr val="accent2"/>
                </a:solidFill>
                <a:latin typeface="Algerian" panose="04020705040A02060702" pitchFamily="82" charset="0"/>
              </a:rPr>
              <a:t>sak</a:t>
            </a:r>
            <a:r>
              <a:rPr lang="fr-FR" sz="3200" dirty="0">
                <a:solidFill>
                  <a:schemeClr val="accent2"/>
                </a:solidFill>
                <a:latin typeface="Algerian" panose="04020705040A02060702" pitchFamily="82" charset="0"/>
              </a:rPr>
              <a:t>!</a:t>
            </a:r>
          </a:p>
          <a:p>
            <a:pPr algn="ctr"/>
            <a:endParaRPr lang="fr-FR" sz="3200" dirty="0">
              <a:latin typeface="Algerian" panose="04020705040A02060702" pitchFamily="82" charset="0"/>
            </a:endParaRPr>
          </a:p>
          <a:p>
            <a:pPr algn="ctr"/>
            <a:r>
              <a:rPr lang="fr-FR" sz="3200" dirty="0" err="1">
                <a:solidFill>
                  <a:srgbClr val="00B050"/>
                </a:solidFill>
                <a:latin typeface="Algerian" panose="04020705040A02060702" pitchFamily="82" charset="0"/>
              </a:rPr>
              <a:t>Mèsi</a:t>
            </a:r>
            <a:r>
              <a:rPr lang="fr-FR" sz="3200" dirty="0">
                <a:solidFill>
                  <a:srgbClr val="00B050"/>
                </a:solidFill>
                <a:latin typeface="Algerian" panose="04020705040A02060702" pitchFamily="82" charset="0"/>
              </a:rPr>
              <a:t> pou </a:t>
            </a:r>
            <a:r>
              <a:rPr lang="fr-FR" sz="3200" dirty="0" err="1">
                <a:solidFill>
                  <a:srgbClr val="00B050"/>
                </a:solidFill>
                <a:latin typeface="Algerian" panose="04020705040A02060702" pitchFamily="82" charset="0"/>
              </a:rPr>
              <a:t>kouté</a:t>
            </a:r>
            <a:r>
              <a:rPr lang="fr-FR" sz="3200" dirty="0">
                <a:solidFill>
                  <a:srgbClr val="00B050"/>
                </a:solidFill>
                <a:latin typeface="Algerian" panose="04020705040A02060702" pitchFamily="82" charset="0"/>
              </a:rPr>
              <a:t> a </a:t>
            </a:r>
            <a:r>
              <a:rPr lang="fr-FR" sz="3200" dirty="0" err="1">
                <a:solidFill>
                  <a:srgbClr val="00B050"/>
                </a:solidFill>
                <a:latin typeface="Algerian" panose="04020705040A02060702" pitchFamily="82" charset="0"/>
              </a:rPr>
              <a:t>zòt</a:t>
            </a:r>
            <a:r>
              <a:rPr lang="fr-FR" sz="3200" dirty="0">
                <a:solidFill>
                  <a:srgbClr val="00B050"/>
                </a:solidFill>
                <a:latin typeface="Algerian" panose="04020705040A02060702" pitchFamily="82" charset="0"/>
              </a:rPr>
              <a:t>.</a:t>
            </a:r>
          </a:p>
          <a:p>
            <a:pPr algn="ctr"/>
            <a:endParaRPr lang="fr-FR" dirty="0"/>
          </a:p>
          <a:p>
            <a:pPr algn="ctr"/>
            <a:endParaRPr lang="fr-FR" dirty="0"/>
          </a:p>
          <a:p>
            <a:pPr algn="ctr"/>
            <a:endParaRPr lang="fr-FR" dirty="0"/>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191069"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33936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073" y="1216057"/>
            <a:ext cx="11576116" cy="3901453"/>
          </a:xfrm>
          <a:prstGeom prst="rect">
            <a:avLst/>
          </a:prstGeom>
        </p:spPr>
        <p:txBody>
          <a:bodyPr wrap="square">
            <a:spAutoFit/>
          </a:bodyPr>
          <a:lstStyle/>
          <a:p>
            <a:pPr algn="just">
              <a:lnSpc>
                <a:spcPct val="150000"/>
              </a:lnSpc>
            </a:pPr>
            <a:r>
              <a:rPr lang="fr-FR" sz="2800" b="0" i="0" dirty="0">
                <a:solidFill>
                  <a:srgbClr val="3A3A3A"/>
                </a:solidFill>
                <a:effectLst/>
                <a:latin typeface="Open Sans" panose="020B0606030504020204" pitchFamily="34" charset="0"/>
              </a:rPr>
              <a:t>L’Institut National Supérieur du Professorat et de l’Education (INSPE) de l’académie de la Guadeloupe, composante de l’Université des Antilles, organise chaque année ses journées portes ouvertes.</a:t>
            </a:r>
          </a:p>
          <a:p>
            <a:pPr algn="just">
              <a:lnSpc>
                <a:spcPct val="150000"/>
              </a:lnSpc>
            </a:pPr>
            <a:endParaRPr lang="fr-FR" sz="2800" b="0" i="0" dirty="0">
              <a:solidFill>
                <a:srgbClr val="3A3A3A"/>
              </a:solidFill>
              <a:effectLst/>
              <a:latin typeface="Open Sans" panose="020B0606030504020204" pitchFamily="34" charset="0"/>
            </a:endParaRPr>
          </a:p>
          <a:p>
            <a:pPr algn="just">
              <a:lnSpc>
                <a:spcPct val="150000"/>
              </a:lnSpc>
            </a:pPr>
            <a:r>
              <a:rPr lang="fr-FR" sz="2800" b="0" i="0" dirty="0">
                <a:solidFill>
                  <a:srgbClr val="3A3A3A"/>
                </a:solidFill>
                <a:effectLst/>
                <a:latin typeface="Open Sans" panose="020B0606030504020204" pitchFamily="34" charset="0"/>
              </a:rPr>
              <a:t>Cette année, compte tenu du contexte particulier lié au COVID-19, nous vous proposons cette capsule  sous forme virtuelle .</a:t>
            </a:r>
          </a:p>
        </p:txBody>
      </p:sp>
    </p:spTree>
    <p:extLst>
      <p:ext uri="{BB962C8B-B14F-4D97-AF65-F5344CB8AC3E}">
        <p14:creationId xmlns:p14="http://schemas.microsoft.com/office/powerpoint/2010/main" val="4133513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5631" y="1735495"/>
            <a:ext cx="8192279" cy="3939540"/>
          </a:xfrm>
          <a:prstGeom prst="rect">
            <a:avLst/>
          </a:prstGeom>
        </p:spPr>
        <p:txBody>
          <a:bodyPr wrap="square">
            <a:spAutoFit/>
          </a:bodyPr>
          <a:lstStyle/>
          <a:p>
            <a:pPr algn="ctr"/>
            <a:r>
              <a:rPr lang="fr-FR" sz="3200" b="1" dirty="0">
                <a:solidFill>
                  <a:schemeClr val="accent2"/>
                </a:solidFill>
                <a:latin typeface="Times New Roman" pitchFamily="18" charset="0"/>
                <a:cs typeface="Times New Roman" pitchFamily="18" charset="0"/>
              </a:rPr>
              <a:t>CHIMEN KRÉYÒL LÉKÒL</a:t>
            </a:r>
          </a:p>
          <a:p>
            <a:pPr algn="ctr"/>
            <a:endParaRPr lang="fr-FR" sz="3200" b="1" dirty="0">
              <a:solidFill>
                <a:schemeClr val="accent2"/>
              </a:solidFill>
              <a:latin typeface="Times New Roman" pitchFamily="18" charset="0"/>
              <a:cs typeface="Times New Roman" pitchFamily="18" charset="0"/>
            </a:endParaRPr>
          </a:p>
          <a:p>
            <a:pPr algn="ctr"/>
            <a:endParaRPr lang="fr-FR" sz="3200" b="1" dirty="0">
              <a:solidFill>
                <a:schemeClr val="accent2"/>
              </a:solidFill>
              <a:latin typeface="Times New Roman" pitchFamily="18" charset="0"/>
              <a:cs typeface="Times New Roman" pitchFamily="18" charset="0"/>
            </a:endParaRPr>
          </a:p>
          <a:p>
            <a:pPr algn="ctr"/>
            <a:endParaRPr lang="fr-FR" cap="all" dirty="0">
              <a:latin typeface="Modern No. 20" panose="02070704070505020303" pitchFamily="18" charset="0"/>
            </a:endParaRPr>
          </a:p>
          <a:p>
            <a:pPr algn="ctr"/>
            <a:r>
              <a:rPr lang="fr-FR" sz="2800" b="1" i="1" dirty="0"/>
              <a:t>Parcours créole</a:t>
            </a:r>
          </a:p>
          <a:p>
            <a:pPr algn="ctr"/>
            <a:endParaRPr lang="fr-FR" b="0" i="0" cap="all" dirty="0">
              <a:effectLst/>
              <a:latin typeface="Modern No. 20" panose="02070704070505020303" pitchFamily="18" charset="0"/>
            </a:endParaRPr>
          </a:p>
          <a:p>
            <a:pPr algn="ctr"/>
            <a:r>
              <a:rPr lang="fr-FR" b="0" i="0" cap="all" dirty="0">
                <a:effectLst/>
                <a:latin typeface="Modern No. 20" panose="02070704070505020303" pitchFamily="18" charset="0"/>
              </a:rPr>
              <a:t> </a:t>
            </a:r>
            <a:r>
              <a:rPr lang="fr-FR" b="0" i="0" cap="all" dirty="0">
                <a:effectLst/>
                <a:latin typeface="Times New Roman" pitchFamily="18" charset="0"/>
                <a:cs typeface="Times New Roman" pitchFamily="18" charset="0"/>
              </a:rPr>
              <a:t>DEVENIR </a:t>
            </a:r>
            <a:r>
              <a:rPr lang="fr-FR" b="0" i="0" cap="all" dirty="0" err="1">
                <a:effectLst/>
                <a:latin typeface="Times New Roman" pitchFamily="18" charset="0"/>
                <a:cs typeface="Times New Roman" pitchFamily="18" charset="0"/>
              </a:rPr>
              <a:t>Professeur.E</a:t>
            </a:r>
            <a:r>
              <a:rPr lang="fr-FR" b="0" i="0" cap="all" dirty="0">
                <a:effectLst/>
                <a:latin typeface="Times New Roman" pitchFamily="18" charset="0"/>
                <a:cs typeface="Times New Roman" pitchFamily="18" charset="0"/>
              </a:rPr>
              <a:t> de </a:t>
            </a:r>
            <a:r>
              <a:rPr lang="fr-FR" cap="all" dirty="0">
                <a:latin typeface="Times New Roman" pitchFamily="18" charset="0"/>
                <a:cs typeface="Times New Roman" pitchFamily="18" charset="0"/>
              </a:rPr>
              <a:t>Créole</a:t>
            </a:r>
            <a:r>
              <a:rPr lang="fr-FR" b="0" i="0" cap="all" dirty="0">
                <a:effectLst/>
                <a:latin typeface="Times New Roman" pitchFamily="18" charset="0"/>
                <a:cs typeface="Times New Roman" pitchFamily="18" charset="0"/>
              </a:rPr>
              <a:t> </a:t>
            </a:r>
          </a:p>
          <a:p>
            <a:pPr algn="ctr"/>
            <a:r>
              <a:rPr lang="fr-FR" b="0" i="0" cap="all" dirty="0">
                <a:effectLst/>
                <a:latin typeface="Times New Roman" pitchFamily="18" charset="0"/>
                <a:cs typeface="Times New Roman" pitchFamily="18" charset="0"/>
              </a:rPr>
              <a:t>Lycée / collège</a:t>
            </a:r>
          </a:p>
          <a:p>
            <a:pPr algn="ctr"/>
            <a:endParaRPr lang="fr-FR" cap="all" dirty="0">
              <a:latin typeface="Times New Roman" pitchFamily="18" charset="0"/>
              <a:cs typeface="Times New Roman" pitchFamily="18" charset="0"/>
            </a:endParaRPr>
          </a:p>
          <a:p>
            <a:pPr algn="ctr"/>
            <a:endParaRPr lang="fr-FR" b="0" i="0" cap="all" dirty="0">
              <a:effectLst/>
              <a:latin typeface="Times New Roman" pitchFamily="18" charset="0"/>
              <a:cs typeface="Times New Roman" pitchFamily="18" charset="0"/>
            </a:endParaRPr>
          </a:p>
          <a:p>
            <a:pPr algn="ctr"/>
            <a:r>
              <a:rPr lang="fr-FR" b="1" cap="all" dirty="0">
                <a:latin typeface="Times New Roman" pitchFamily="18" charset="0"/>
                <a:cs typeface="Times New Roman" pitchFamily="18" charset="0"/>
              </a:rPr>
              <a:t>Préparer un Master MEEF Créole</a:t>
            </a:r>
            <a:endParaRPr lang="fr-FR" b="1" i="0" cap="all" dirty="0">
              <a:effectLst/>
              <a:latin typeface="Times New Roman" pitchFamily="18" charset="0"/>
              <a:cs typeface="Times New Roman" pitchFamily="18" charset="0"/>
            </a:endParaRPr>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191069"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233458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es-ES" b="1" dirty="0">
                <a:latin typeface="Times New Roman" pitchFamily="18" charset="0"/>
                <a:cs typeface="Times New Roman" pitchFamily="18" charset="0"/>
              </a:rPr>
              <a:t>4 GRAN TAN </a:t>
            </a:r>
            <a:r>
              <a:rPr lang="es-ES" b="1" dirty="0" err="1">
                <a:latin typeface="Times New Roman" pitchFamily="18" charset="0"/>
                <a:cs typeface="Times New Roman" pitchFamily="18" charset="0"/>
              </a:rPr>
              <a:t>pou</a:t>
            </a:r>
            <a:r>
              <a:rPr lang="es-ES" b="1" dirty="0">
                <a:latin typeface="Times New Roman" pitchFamily="18" charset="0"/>
                <a:cs typeface="Times New Roman" pitchFamily="18" charset="0"/>
              </a:rPr>
              <a:t> </a:t>
            </a:r>
            <a:r>
              <a:rPr lang="es-ES" b="1" dirty="0">
                <a:solidFill>
                  <a:srgbClr val="0070C0"/>
                </a:solidFill>
                <a:latin typeface="Times New Roman" pitchFamily="18" charset="0"/>
                <a:cs typeface="Times New Roman" pitchFamily="18" charset="0"/>
              </a:rPr>
              <a:t>5 BOUT  </a:t>
            </a:r>
            <a:br>
              <a:rPr lang="es-ES" b="1" dirty="0">
                <a:solidFill>
                  <a:srgbClr val="0070C0"/>
                </a:solidFill>
                <a:latin typeface="Times New Roman" pitchFamily="18" charset="0"/>
                <a:cs typeface="Times New Roman" pitchFamily="18" charset="0"/>
              </a:rPr>
            </a:br>
            <a:r>
              <a:rPr lang="fr-FR" sz="3100" i="1" dirty="0">
                <a:latin typeface="Times New Roman" pitchFamily="18" charset="0"/>
                <a:cs typeface="Times New Roman" pitchFamily="18" charset="0"/>
              </a:rPr>
              <a:t>4 semestres pour 5 objectifs</a:t>
            </a: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340357" y="2572074"/>
            <a:ext cx="8200053" cy="3754082"/>
          </a:xfrm>
        </p:spPr>
        <p:txBody>
          <a:bodyPr/>
          <a:lstStyle/>
          <a:p>
            <a:pPr algn="ctr">
              <a:buNone/>
            </a:pPr>
            <a:r>
              <a:rPr lang="fr-FR" sz="3200" b="1"/>
              <a:t>1é BOUT</a:t>
            </a:r>
          </a:p>
          <a:p>
            <a:pPr algn="ctr">
              <a:buNone/>
            </a:pPr>
            <a:endParaRPr lang="fr-FR" sz="3200" b="1" dirty="0"/>
          </a:p>
          <a:p>
            <a:r>
              <a:rPr lang="fr-FR" sz="3200" b="1" i="1" dirty="0">
                <a:solidFill>
                  <a:srgbClr val="0070C0"/>
                </a:solidFill>
              </a:rPr>
              <a:t>Mieux connaître</a:t>
            </a:r>
            <a:r>
              <a:rPr lang="fr-FR" sz="3200" i="1" dirty="0"/>
              <a:t> </a:t>
            </a:r>
            <a:r>
              <a:rPr lang="fr-FR" sz="3200" i="1" dirty="0">
                <a:solidFill>
                  <a:srgbClr val="0070C0"/>
                </a:solidFill>
              </a:rPr>
              <a:t>le système éducatif</a:t>
            </a:r>
            <a:r>
              <a:rPr lang="fr-FR" sz="3200" i="1" dirty="0"/>
              <a:t>, ses différents acteurs et  publics; </a:t>
            </a:r>
            <a:r>
              <a:rPr lang="fr-FR" sz="3200" b="1" i="1" dirty="0">
                <a:solidFill>
                  <a:srgbClr val="0070C0"/>
                </a:solidFill>
              </a:rPr>
              <a:t>connaître</a:t>
            </a:r>
            <a:r>
              <a:rPr lang="fr-FR" sz="3200" i="1" dirty="0"/>
              <a:t> les compétences, droits, devoirs et autres caractéristiques institutionnelles, liés au métier d’enseignant. </a:t>
            </a:r>
          </a:p>
          <a:p>
            <a:pPr algn="ctr"/>
            <a:endParaRPr lang="fr-FR" sz="32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es-ES" b="1" dirty="0">
                <a:latin typeface="Times New Roman" pitchFamily="18" charset="0"/>
                <a:cs typeface="Times New Roman" pitchFamily="18" charset="0"/>
              </a:rPr>
              <a:t>4 GRAN TAN </a:t>
            </a:r>
            <a:r>
              <a:rPr lang="es-ES" b="1" dirty="0" err="1">
                <a:latin typeface="Times New Roman" pitchFamily="18" charset="0"/>
                <a:cs typeface="Times New Roman" pitchFamily="18" charset="0"/>
              </a:rPr>
              <a:t>pou</a:t>
            </a:r>
            <a:r>
              <a:rPr lang="es-ES" b="1" dirty="0">
                <a:latin typeface="Times New Roman" pitchFamily="18" charset="0"/>
                <a:cs typeface="Times New Roman" pitchFamily="18" charset="0"/>
              </a:rPr>
              <a:t> </a:t>
            </a:r>
            <a:r>
              <a:rPr lang="es-ES" b="1" dirty="0">
                <a:solidFill>
                  <a:srgbClr val="0070C0"/>
                </a:solidFill>
                <a:latin typeface="Times New Roman" pitchFamily="18" charset="0"/>
                <a:cs typeface="Times New Roman" pitchFamily="18" charset="0"/>
              </a:rPr>
              <a:t>5 BOUT  </a:t>
            </a:r>
            <a:br>
              <a:rPr lang="es-ES" b="1" dirty="0">
                <a:solidFill>
                  <a:srgbClr val="0070C0"/>
                </a:solidFill>
                <a:latin typeface="Times New Roman" pitchFamily="18" charset="0"/>
                <a:cs typeface="Times New Roman" pitchFamily="18" charset="0"/>
              </a:rPr>
            </a:br>
            <a:r>
              <a:rPr lang="fr-FR" sz="3100" i="1" dirty="0">
                <a:latin typeface="Times New Roman" pitchFamily="18" charset="0"/>
                <a:cs typeface="Times New Roman" pitchFamily="18" charset="0"/>
              </a:rPr>
              <a:t>4 semestres pour 5 objectifs</a:t>
            </a: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153746" y="2049560"/>
            <a:ext cx="8200053" cy="4351338"/>
          </a:xfrm>
        </p:spPr>
        <p:txBody>
          <a:bodyPr>
            <a:normAutofit/>
          </a:bodyPr>
          <a:lstStyle/>
          <a:p>
            <a:pPr algn="ctr">
              <a:buNone/>
            </a:pPr>
            <a:r>
              <a:rPr lang="fr-FR" sz="3200" b="1" dirty="0"/>
              <a:t>2è BOUT</a:t>
            </a:r>
          </a:p>
          <a:p>
            <a:r>
              <a:rPr lang="fr-FR" sz="3200" b="1" i="1" dirty="0">
                <a:solidFill>
                  <a:srgbClr val="0070C0"/>
                </a:solidFill>
              </a:rPr>
              <a:t>renforcer</a:t>
            </a:r>
            <a:r>
              <a:rPr lang="fr-FR" sz="3200" i="1" dirty="0"/>
              <a:t> </a:t>
            </a:r>
            <a:r>
              <a:rPr lang="fr-FR" sz="3200" i="1" dirty="0">
                <a:solidFill>
                  <a:srgbClr val="0070C0"/>
                </a:solidFill>
              </a:rPr>
              <a:t>les connaissances </a:t>
            </a:r>
            <a:r>
              <a:rPr lang="fr-FR" sz="3200" i="1" dirty="0"/>
              <a:t>relatives à la discipline LVR-créole, à travers notamment l’étude approfondie de la littérature, de l’histoire et des civilisations des aires créolophones, mais aussi de la pédagogie et de la didactique pour l’obtention du MASTER et la préparation du CAPES externe.</a:t>
            </a:r>
          </a:p>
          <a:p>
            <a:pPr>
              <a:buNone/>
            </a:pPr>
            <a:endParaRPr lang="fr-FR" sz="3200" i="1" dirty="0"/>
          </a:p>
          <a:p>
            <a:pPr algn="ctr"/>
            <a:endParaRPr lang="fr-FR" sz="32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es-ES" b="1" dirty="0">
                <a:latin typeface="Times New Roman" pitchFamily="18" charset="0"/>
                <a:cs typeface="Times New Roman" pitchFamily="18" charset="0"/>
              </a:rPr>
              <a:t>4 GRAN TAN </a:t>
            </a:r>
            <a:r>
              <a:rPr lang="es-ES" b="1" dirty="0" err="1">
                <a:latin typeface="Times New Roman" pitchFamily="18" charset="0"/>
                <a:cs typeface="Times New Roman" pitchFamily="18" charset="0"/>
              </a:rPr>
              <a:t>pou</a:t>
            </a:r>
            <a:r>
              <a:rPr lang="es-ES" b="1" dirty="0">
                <a:latin typeface="Times New Roman" pitchFamily="18" charset="0"/>
                <a:cs typeface="Times New Roman" pitchFamily="18" charset="0"/>
              </a:rPr>
              <a:t> </a:t>
            </a:r>
            <a:r>
              <a:rPr lang="es-ES" b="1" dirty="0">
                <a:solidFill>
                  <a:srgbClr val="0070C0"/>
                </a:solidFill>
                <a:latin typeface="Times New Roman" pitchFamily="18" charset="0"/>
                <a:cs typeface="Times New Roman" pitchFamily="18" charset="0"/>
              </a:rPr>
              <a:t>5 BOUT  </a:t>
            </a:r>
            <a:br>
              <a:rPr lang="es-ES" b="1" dirty="0">
                <a:solidFill>
                  <a:srgbClr val="0070C0"/>
                </a:solidFill>
                <a:latin typeface="Times New Roman" pitchFamily="18" charset="0"/>
                <a:cs typeface="Times New Roman" pitchFamily="18" charset="0"/>
              </a:rPr>
            </a:br>
            <a:r>
              <a:rPr lang="fr-FR" sz="3100" i="1" dirty="0">
                <a:latin typeface="Times New Roman" pitchFamily="18" charset="0"/>
                <a:cs typeface="Times New Roman" pitchFamily="18" charset="0"/>
              </a:rPr>
              <a:t>4 semestres pour 5 objectifs</a:t>
            </a: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153746" y="2086882"/>
            <a:ext cx="8200053" cy="3847387"/>
          </a:xfrm>
        </p:spPr>
        <p:txBody>
          <a:bodyPr>
            <a:normAutofit/>
          </a:bodyPr>
          <a:lstStyle/>
          <a:p>
            <a:pPr algn="ctr">
              <a:buNone/>
            </a:pPr>
            <a:r>
              <a:rPr lang="fr-FR" sz="3200" b="1" dirty="0"/>
              <a:t>3è BOUT</a:t>
            </a:r>
          </a:p>
          <a:p>
            <a:pPr algn="just"/>
            <a:r>
              <a:rPr lang="fr-FR" sz="3200" b="1" i="1" dirty="0">
                <a:solidFill>
                  <a:srgbClr val="0070C0"/>
                </a:solidFill>
              </a:rPr>
              <a:t>Toucher du doigt le métier </a:t>
            </a:r>
            <a:r>
              <a:rPr lang="fr-FR" sz="3200" i="1" dirty="0"/>
              <a:t>d’enseignant à l’aide des enseignements dédiés à la didactique et à la pédagogique et en découvrir les aspects quotidiens grâce aux stages effectués, chaque semestre, dans les collèges et lycées du territoire</a:t>
            </a:r>
            <a:r>
              <a:rPr lang="fr-FR" sz="3200" b="1" dirty="0"/>
              <a:t>.</a:t>
            </a:r>
          </a:p>
          <a:p>
            <a:endParaRPr lang="fr-FR" sz="3200" b="1"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es-ES" b="1" dirty="0">
                <a:latin typeface="Times New Roman" pitchFamily="18" charset="0"/>
                <a:cs typeface="Times New Roman" pitchFamily="18" charset="0"/>
              </a:rPr>
              <a:t>4 GRAN TAN </a:t>
            </a:r>
            <a:r>
              <a:rPr lang="es-ES" b="1" dirty="0" err="1">
                <a:latin typeface="Times New Roman" pitchFamily="18" charset="0"/>
                <a:cs typeface="Times New Roman" pitchFamily="18" charset="0"/>
              </a:rPr>
              <a:t>pou</a:t>
            </a:r>
            <a:r>
              <a:rPr lang="es-ES" b="1" dirty="0">
                <a:latin typeface="Times New Roman" pitchFamily="18" charset="0"/>
                <a:cs typeface="Times New Roman" pitchFamily="18" charset="0"/>
              </a:rPr>
              <a:t> </a:t>
            </a:r>
            <a:r>
              <a:rPr lang="es-ES" b="1" dirty="0">
                <a:solidFill>
                  <a:srgbClr val="0070C0"/>
                </a:solidFill>
                <a:latin typeface="Times New Roman" pitchFamily="18" charset="0"/>
                <a:cs typeface="Times New Roman" pitchFamily="18" charset="0"/>
              </a:rPr>
              <a:t>5 BOUT  </a:t>
            </a:r>
            <a:br>
              <a:rPr lang="es-ES" b="1" dirty="0">
                <a:solidFill>
                  <a:srgbClr val="0070C0"/>
                </a:solidFill>
                <a:latin typeface="Times New Roman" pitchFamily="18" charset="0"/>
                <a:cs typeface="Times New Roman" pitchFamily="18" charset="0"/>
              </a:rPr>
            </a:br>
            <a:r>
              <a:rPr lang="fr-FR" sz="3100" i="1" dirty="0">
                <a:latin typeface="Times New Roman" pitchFamily="18" charset="0"/>
                <a:cs typeface="Times New Roman" pitchFamily="18" charset="0"/>
              </a:rPr>
              <a:t>4 semestres pour 5 objectifs</a:t>
            </a: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209730" y="2628058"/>
            <a:ext cx="8200053" cy="3530146"/>
          </a:xfrm>
        </p:spPr>
        <p:txBody>
          <a:bodyPr>
            <a:normAutofit/>
          </a:bodyPr>
          <a:lstStyle/>
          <a:p>
            <a:pPr algn="ctr">
              <a:buNone/>
            </a:pPr>
            <a:r>
              <a:rPr lang="fr-FR" sz="3200" b="1" dirty="0"/>
              <a:t>4è BOUT</a:t>
            </a:r>
          </a:p>
          <a:p>
            <a:pPr algn="just"/>
            <a:r>
              <a:rPr lang="fr-FR" sz="3200" b="1" i="1" dirty="0">
                <a:solidFill>
                  <a:srgbClr val="0070C0"/>
                </a:solidFill>
              </a:rPr>
              <a:t>Acquérir</a:t>
            </a:r>
            <a:r>
              <a:rPr lang="fr-FR" sz="3200" i="1" dirty="0"/>
              <a:t> </a:t>
            </a:r>
            <a:r>
              <a:rPr lang="fr-FR" sz="3200" i="1" dirty="0">
                <a:solidFill>
                  <a:srgbClr val="0070C0"/>
                </a:solidFill>
              </a:rPr>
              <a:t>la méthodologie </a:t>
            </a:r>
            <a:r>
              <a:rPr lang="fr-FR" sz="3200" i="1" dirty="0"/>
              <a:t>nécessaire pour la rédaction des épreuves écrites et orales du Master et du CAPES (devoirs sur table, CAPES blancs, exposés, simulations orales dans les conditions du concours)</a:t>
            </a:r>
            <a:r>
              <a:rPr lang="fr-FR" sz="3200" dirty="0"/>
              <a:t>.</a:t>
            </a:r>
          </a:p>
          <a:p>
            <a:pPr algn="ctr"/>
            <a:endParaRPr lang="fr-FR" sz="32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57600" y="365125"/>
            <a:ext cx="7696200" cy="1325563"/>
          </a:xfrm>
        </p:spPr>
        <p:txBody>
          <a:bodyPr>
            <a:normAutofit fontScale="90000"/>
          </a:bodyPr>
          <a:lstStyle/>
          <a:p>
            <a:pPr algn="ct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r>
              <a:rPr lang="es-ES" b="1" dirty="0">
                <a:latin typeface="Times New Roman" pitchFamily="18" charset="0"/>
                <a:cs typeface="Times New Roman" pitchFamily="18" charset="0"/>
              </a:rPr>
              <a:t>4 GRAN TAN </a:t>
            </a:r>
            <a:r>
              <a:rPr lang="es-ES" b="1" dirty="0" err="1">
                <a:latin typeface="Times New Roman" pitchFamily="18" charset="0"/>
                <a:cs typeface="Times New Roman" pitchFamily="18" charset="0"/>
              </a:rPr>
              <a:t>pou</a:t>
            </a:r>
            <a:r>
              <a:rPr lang="es-ES" b="1" dirty="0">
                <a:latin typeface="Times New Roman" pitchFamily="18" charset="0"/>
                <a:cs typeface="Times New Roman" pitchFamily="18" charset="0"/>
              </a:rPr>
              <a:t> </a:t>
            </a:r>
            <a:r>
              <a:rPr lang="es-ES" b="1" dirty="0">
                <a:solidFill>
                  <a:srgbClr val="0070C0"/>
                </a:solidFill>
                <a:latin typeface="Times New Roman" pitchFamily="18" charset="0"/>
                <a:cs typeface="Times New Roman" pitchFamily="18" charset="0"/>
              </a:rPr>
              <a:t>5 BOUT  </a:t>
            </a:r>
            <a:br>
              <a:rPr lang="es-ES" b="1" dirty="0">
                <a:solidFill>
                  <a:srgbClr val="0070C0"/>
                </a:solidFill>
                <a:latin typeface="Times New Roman" pitchFamily="18" charset="0"/>
                <a:cs typeface="Times New Roman" pitchFamily="18" charset="0"/>
              </a:rPr>
            </a:br>
            <a:r>
              <a:rPr lang="fr-FR" sz="3100" i="1" dirty="0">
                <a:latin typeface="Times New Roman" pitchFamily="18" charset="0"/>
                <a:cs typeface="Times New Roman" pitchFamily="18" charset="0"/>
              </a:rPr>
              <a:t>4 semestres pour 5 objectifs</a:t>
            </a:r>
            <a:br>
              <a:rPr lang="fr-FR" b="1" i="1" dirty="0">
                <a:latin typeface="Times New Roman" pitchFamily="18" charset="0"/>
                <a:cs typeface="Times New Roman" pitchFamily="18" charset="0"/>
              </a:rPr>
            </a:br>
            <a:br>
              <a:rPr lang="fr-FR" dirty="0"/>
            </a:br>
            <a:br>
              <a:rPr lang="es-ES" b="1" dirty="0">
                <a:solidFill>
                  <a:srgbClr val="0070C0"/>
                </a:solidFill>
                <a:latin typeface="Times New Roman" pitchFamily="18" charset="0"/>
                <a:cs typeface="Times New Roman" pitchFamily="18" charset="0"/>
              </a:rPr>
            </a:br>
            <a:br>
              <a:rPr lang="fr-FR" b="1" dirty="0">
                <a:solidFill>
                  <a:schemeClr val="accent2"/>
                </a:solidFill>
                <a:latin typeface="Times New Roman" pitchFamily="18" charset="0"/>
                <a:cs typeface="Times New Roman" pitchFamily="18" charset="0"/>
              </a:rPr>
            </a:br>
            <a:endParaRPr lang="fr-FR" dirty="0"/>
          </a:p>
        </p:txBody>
      </p:sp>
      <p:sp>
        <p:nvSpPr>
          <p:cNvPr id="3" name="Espace réservé du contenu 2"/>
          <p:cNvSpPr>
            <a:spLocks noGrp="1"/>
          </p:cNvSpPr>
          <p:nvPr>
            <p:ph idx="1"/>
          </p:nvPr>
        </p:nvSpPr>
        <p:spPr>
          <a:xfrm>
            <a:off x="3209730" y="2628058"/>
            <a:ext cx="8200053" cy="3530146"/>
          </a:xfrm>
        </p:spPr>
        <p:txBody>
          <a:bodyPr>
            <a:normAutofit/>
          </a:bodyPr>
          <a:lstStyle/>
          <a:p>
            <a:pPr algn="ctr">
              <a:buNone/>
            </a:pPr>
            <a:r>
              <a:rPr lang="fr-FR" sz="3200" b="1" dirty="0"/>
              <a:t>5è BOUT</a:t>
            </a:r>
          </a:p>
          <a:p>
            <a:pPr algn="ctr">
              <a:buNone/>
            </a:pPr>
            <a:endParaRPr lang="fr-FR" sz="3200" b="1" dirty="0"/>
          </a:p>
          <a:p>
            <a:r>
              <a:rPr lang="fr-FR" sz="3200" b="1" i="1" dirty="0">
                <a:solidFill>
                  <a:srgbClr val="0070C0"/>
                </a:solidFill>
              </a:rPr>
              <a:t>Découvrir et savoir utiliser</a:t>
            </a:r>
            <a:r>
              <a:rPr lang="fr-FR" sz="3200" i="1" dirty="0"/>
              <a:t> les outils méthodologiques de la recherche (sciences de l’éducation, sciences du langage).</a:t>
            </a:r>
          </a:p>
          <a:p>
            <a:pPr algn="ctr"/>
            <a:endParaRPr lang="fr-FR" sz="3200" b="1" dirty="0">
              <a:latin typeface="Times New Roman" pitchFamily="18" charset="0"/>
              <a:cs typeface="Times New Roman" pitchFamily="18" charset="0"/>
            </a:endParaRPr>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2836505" cy="685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394</TotalTime>
  <Words>1025</Words>
  <Application>Microsoft Macintosh PowerPoint</Application>
  <PresentationFormat>Grand écran</PresentationFormat>
  <Paragraphs>103</Paragraphs>
  <Slides>24</Slides>
  <Notes>0</Notes>
  <HiddenSlides>0</HiddenSlides>
  <MMClips>2</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24</vt:i4>
      </vt:variant>
    </vt:vector>
  </HeadingPairs>
  <TitlesOfParts>
    <vt:vector size="33" baseType="lpstr">
      <vt:lpstr>Algerian</vt:lpstr>
      <vt:lpstr>Arial</vt:lpstr>
      <vt:lpstr>Calibri</vt:lpstr>
      <vt:lpstr>Calibri Light</vt:lpstr>
      <vt:lpstr>Lato</vt:lpstr>
      <vt:lpstr>Modern No. 20</vt:lpstr>
      <vt:lpstr>Open Sans</vt:lpstr>
      <vt:lpstr>Times New Roman</vt:lpstr>
      <vt:lpstr>Thème Office</vt:lpstr>
      <vt:lpstr>Présentation PowerPoint</vt:lpstr>
      <vt:lpstr>Présentation PowerPoint</vt:lpstr>
      <vt:lpstr>Présentation PowerPoint</vt:lpstr>
      <vt:lpstr>Présentation PowerPoint</vt:lpstr>
      <vt:lpstr>    4 GRAN TAN pou 5 BOUT   4 semestres pour 5 objectifs    </vt:lpstr>
      <vt:lpstr>    4 GRAN TAN pou 5 BOUT   4 semestres pour 5 objectifs    </vt:lpstr>
      <vt:lpstr>    4 GRAN TAN pou 5 BOUT   4 semestres pour 5 objectifs    </vt:lpstr>
      <vt:lpstr>    4 GRAN TAN pou 5 BOUT   4 semestres pour 5 objectifs    </vt:lpstr>
      <vt:lpstr>    4 GRAN TAN pou 5 BOUT   4 semestres pour 5 objectifs    </vt:lpstr>
      <vt:lpstr>     MOUN I PÉ ABÒ Publics visés      </vt:lpstr>
      <vt:lpstr>     MÈT-A-LAFÈ Professionnels d’encadrement     </vt:lpstr>
      <vt:lpstr>     ANNOU BOKANTÉ! Échangeons!     </vt:lpstr>
      <vt:lpstr>Un thème : L’identité Culturelle</vt:lpstr>
      <vt:lpstr>Présentation PowerPoint</vt:lpstr>
      <vt:lpstr>Présentation PowerPoint</vt:lpstr>
      <vt:lpstr>Présentation PowerPoint</vt:lpstr>
      <vt:lpstr>GRENNSÈL A ON ÉTIDYANT A M2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Firmin THEOPHILE</dc:creator>
  <cp:lastModifiedBy>Microsoft Office User</cp:lastModifiedBy>
  <cp:revision>84</cp:revision>
  <dcterms:created xsi:type="dcterms:W3CDTF">2020-06-15T14:14:15Z</dcterms:created>
  <dcterms:modified xsi:type="dcterms:W3CDTF">2020-07-27T11:19:42Z</dcterms:modified>
</cp:coreProperties>
</file>